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5" r:id="rId5"/>
    <p:sldId id="307" r:id="rId6"/>
    <p:sldId id="315" r:id="rId7"/>
    <p:sldId id="314" r:id="rId8"/>
    <p:sldId id="306" r:id="rId9"/>
    <p:sldId id="318" r:id="rId10"/>
    <p:sldId id="317" r:id="rId11"/>
    <p:sldId id="311" r:id="rId12"/>
    <p:sldId id="319" r:id="rId13"/>
    <p:sldId id="320" r:id="rId14"/>
    <p:sldId id="321" r:id="rId15"/>
    <p:sldId id="310" r:id="rId16"/>
    <p:sldId id="31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679"/>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p:scale>
          <a:sx n="70" d="100"/>
          <a:sy n="70" d="100"/>
        </p:scale>
        <p:origin x="1166" y="38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People are forced to Mitigation &amp; </a:t>
          </a:r>
        </a:p>
        <a:p>
          <a:r>
            <a:rPr lang="en-US" sz="1600" b="0" i="0" dirty="0">
              <a:solidFill>
                <a:schemeClr val="accent3"/>
              </a:solidFill>
              <a:latin typeface="Gill Sans Nova Light" panose="020B0302020104020203" pitchFamily="34" charset="0"/>
              <a:cs typeface="Gill Sans Light" panose="020B0302020104020203" pitchFamily="34" charset="-79"/>
            </a:rPr>
            <a:t>Learn to adapted in new Climate</a:t>
          </a: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Introduction</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Climate and Climate change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2000" b="0" dirty="0">
              <a:solidFill>
                <a:schemeClr val="accent3"/>
              </a:solidFill>
              <a:latin typeface="Baskerville Old Face" panose="02020602080505020303" pitchFamily="18" charset="77"/>
            </a:rPr>
            <a:t>Effect of climate change </a:t>
          </a:r>
          <a:r>
            <a:rPr lang="en-US" sz="2000" b="0" dirty="0">
              <a:latin typeface="Baskerville Old Face" panose="02020602080505020303" pitchFamily="18" charset="77"/>
            </a:rPr>
            <a:t>on Bangladesh</a:t>
          </a:r>
          <a:endParaRPr lang="en-US" sz="2000" b="0" dirty="0">
            <a:solidFill>
              <a:schemeClr val="accent3"/>
            </a:solidFill>
            <a:latin typeface="Baskerville Old Face" panose="02020602080505020303" pitchFamily="18" charset="77"/>
            <a:ea typeface="Baskerville" panose="02020502070401020303" pitchFamily="18" charset="0"/>
          </a:endParaRP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FA8F44BD-C8C7-462C-9756-1EC498E86842}">
      <dgm:prSet phldr="0" custT="1"/>
      <dgm:spPr/>
      <dgm:t>
        <a:bodyPr/>
        <a:lstStyle/>
        <a:p>
          <a:pPr>
            <a:defRPr b="1"/>
          </a:pPr>
          <a:r>
            <a:rPr lang="en-US" sz="2000" b="0" dirty="0">
              <a:solidFill>
                <a:schemeClr val="accent3"/>
              </a:solidFill>
              <a:latin typeface="+mj-lt"/>
              <a:cs typeface="Calibri"/>
            </a:rPr>
            <a:t>Impacts on the natural environment </a:t>
          </a:r>
          <a:endParaRPr lang="en-US" sz="2000" b="0" dirty="0">
            <a:solidFill>
              <a:schemeClr val="accent3"/>
            </a:solidFill>
            <a:latin typeface="+mj-lt"/>
            <a:ea typeface="Baskerville" panose="02020502070401020303" pitchFamily="18" charset="0"/>
          </a:endParaRP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Weather change &amp; Temperature, sea level rise</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0" dirty="0">
              <a:latin typeface="+mj-lt"/>
            </a:rPr>
            <a:t>Impacts on people </a:t>
          </a:r>
          <a:endParaRPr lang="en-US" b="0" dirty="0">
            <a:solidFill>
              <a:schemeClr val="accent3"/>
            </a:solidFill>
            <a:latin typeface="+mj-lt"/>
            <a:ea typeface="Baskerville" panose="02020502070401020303" pitchFamily="18" charset="0"/>
          </a:endParaRP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custT="1"/>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People’s life-style is changing due</a:t>
          </a:r>
        </a:p>
        <a:p>
          <a:r>
            <a:rPr lang="en-US" sz="1600" b="0" i="0" dirty="0">
              <a:solidFill>
                <a:schemeClr val="accent3"/>
              </a:solidFill>
              <a:latin typeface="Gill Sans Nova Light" panose="020B0302020104020203" pitchFamily="34" charset="0"/>
              <a:cs typeface="Gill Sans Light" panose="020B0302020104020203" pitchFamily="34" charset="-79"/>
            </a:rPr>
            <a:t>To Climate change</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0" dirty="0">
              <a:solidFill>
                <a:schemeClr val="accent3"/>
              </a:solidFill>
              <a:latin typeface="+mj-lt"/>
              <a:cs typeface="Calibri"/>
            </a:rPr>
            <a:t>Mitigation and adaptation </a:t>
          </a:r>
          <a:endParaRPr lang="en-US" b="0" dirty="0">
            <a:solidFill>
              <a:schemeClr val="accent3"/>
            </a:solidFill>
            <a:latin typeface="+mj-lt"/>
            <a:ea typeface="Baskerville" panose="02020502070401020303" pitchFamily="18" charset="0"/>
          </a:endParaRP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LinFactNeighborX="-947" custLinFactNeighborY="-10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LinFactNeighborX="97" custLinFactNeighborY="34672">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LinFactNeighborX="2016">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659731"/>
          <a:ext cx="1024255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1490" y="382503"/>
          <a:ext cx="244110" cy="244110"/>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78608" y="409621"/>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346157"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Climate and Climate change</a:t>
          </a:r>
        </a:p>
      </dsp:txBody>
      <dsp:txXfrm>
        <a:off x="346157" y="677170"/>
        <a:ext cx="2838997" cy="982560"/>
      </dsp:txXfrm>
    </dsp:sp>
    <dsp:sp modelId="{8E3FB235-DF38-476B-9A0E-B1E583D50944}">
      <dsp:nvSpPr>
        <dsp:cNvPr id="0" name=""/>
        <dsp:cNvSpPr/>
      </dsp:nvSpPr>
      <dsp:spPr>
        <a:xfrm>
          <a:off x="346157"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Baskerville Old Face" panose="02020602080505020303" pitchFamily="18" charset="77"/>
              <a:ea typeface="Baskerville" panose="02020502070401020303" pitchFamily="18" charset="0"/>
            </a:rPr>
            <a:t>Introduction</a:t>
          </a:r>
        </a:p>
      </dsp:txBody>
      <dsp:txXfrm>
        <a:off x="346157" y="331946"/>
        <a:ext cx="2838997" cy="345224"/>
      </dsp:txXfrm>
    </dsp:sp>
    <dsp:sp modelId="{9AA05CE5-209F-4AD9-BE2C-2A69F76DA8F4}">
      <dsp:nvSpPr>
        <dsp:cNvPr id="0" name=""/>
        <dsp:cNvSpPr/>
      </dsp:nvSpPr>
      <dsp:spPr>
        <a:xfrm>
          <a:off x="173545"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42475"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56541"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83659"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024323" y="1623872"/>
          <a:ext cx="2838997" cy="982560"/>
        </a:xfrm>
        <a:prstGeom prst="rect">
          <a:avLst/>
        </a:prstGeom>
        <a:noFill/>
        <a:ln>
          <a:noFill/>
        </a:ln>
        <a:effectLst/>
      </dsp:spPr>
      <dsp:style>
        <a:lnRef idx="0">
          <a:scrgbClr r="0" g="0" b="0"/>
        </a:lnRef>
        <a:fillRef idx="0">
          <a:scrgbClr r="0" g="0" b="0"/>
        </a:fillRef>
        <a:effectRef idx="0">
          <a:scrgbClr r="0" g="0" b="0"/>
        </a:effectRef>
        <a:fontRef idx="minor"/>
      </dsp:style>
    </dsp:sp>
    <dsp:sp modelId="{223C5207-4FA2-4A6C-8F43-20BD55767C99}">
      <dsp:nvSpPr>
        <dsp:cNvPr id="0" name=""/>
        <dsp:cNvSpPr/>
      </dsp:nvSpPr>
      <dsp:spPr>
        <a:xfrm>
          <a:off x="2024323" y="2606433"/>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Baskerville Old Face" panose="02020602080505020303" pitchFamily="18" charset="77"/>
            </a:rPr>
            <a:t>Effect of climate change </a:t>
          </a:r>
          <a:r>
            <a:rPr lang="en-US" sz="2000" b="0" kern="1200" dirty="0">
              <a:latin typeface="Baskerville Old Face" panose="02020602080505020303" pitchFamily="18" charset="77"/>
            </a:rPr>
            <a:t>on Bangladesh</a:t>
          </a:r>
          <a:endParaRPr lang="en-US" sz="2000" b="0" kern="1200" dirty="0">
            <a:solidFill>
              <a:schemeClr val="accent3"/>
            </a:solidFill>
            <a:latin typeface="Baskerville Old Face" panose="02020602080505020303" pitchFamily="18" charset="77"/>
            <a:ea typeface="Baskerville" panose="02020502070401020303" pitchFamily="18" charset="0"/>
          </a:endParaRPr>
        </a:p>
      </dsp:txBody>
      <dsp:txXfrm>
        <a:off x="2024323" y="2606433"/>
        <a:ext cx="2838997" cy="345224"/>
      </dsp:txXfrm>
    </dsp:sp>
    <dsp:sp modelId="{4FE5EB5D-4CEF-4D0D-9394-0534E61844BE}">
      <dsp:nvSpPr>
        <dsp:cNvPr id="0" name=""/>
        <dsp:cNvSpPr/>
      </dsp:nvSpPr>
      <dsp:spPr>
        <a:xfrm>
          <a:off x="1878596"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47526"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1592"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488711"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59013" y="796866"/>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Weather change &amp; Temperature, sea level rise</a:t>
          </a:r>
        </a:p>
      </dsp:txBody>
      <dsp:txXfrm>
        <a:off x="3759013" y="796866"/>
        <a:ext cx="2838997" cy="982560"/>
      </dsp:txXfrm>
    </dsp:sp>
    <dsp:sp modelId="{2D6C7916-1130-46A8-833B-A6278CBD2192}">
      <dsp:nvSpPr>
        <dsp:cNvPr id="0" name=""/>
        <dsp:cNvSpPr/>
      </dsp:nvSpPr>
      <dsp:spPr>
        <a:xfrm>
          <a:off x="3759013" y="451642"/>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cs typeface="Calibri"/>
            </a:rPr>
            <a:t>Impacts on the natural environment </a:t>
          </a:r>
          <a:endParaRPr lang="en-US" sz="2000" b="0" kern="1200" dirty="0">
            <a:solidFill>
              <a:schemeClr val="accent3"/>
            </a:solidFill>
            <a:latin typeface="+mj-lt"/>
            <a:ea typeface="Baskerville" panose="02020502070401020303" pitchFamily="18" charset="0"/>
          </a:endParaRPr>
        </a:p>
      </dsp:txBody>
      <dsp:txXfrm>
        <a:off x="3759013" y="451642"/>
        <a:ext cx="2838997" cy="345224"/>
      </dsp:txXfrm>
    </dsp:sp>
    <dsp:sp modelId="{4D953791-5C2F-4A75-A8F4-6ED7EAB5E015}">
      <dsp:nvSpPr>
        <dsp:cNvPr id="0" name=""/>
        <dsp:cNvSpPr/>
      </dsp:nvSpPr>
      <dsp:spPr>
        <a:xfrm>
          <a:off x="3583647"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52577"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6643"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193762"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18545"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People’s life-style is changing due</a:t>
          </a:r>
        </a:p>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To Climate change</a:t>
          </a:r>
        </a:p>
      </dsp:txBody>
      <dsp:txXfrm>
        <a:off x="5518545" y="1659731"/>
        <a:ext cx="2838997" cy="982560"/>
      </dsp:txXfrm>
    </dsp:sp>
    <dsp:sp modelId="{7C1E6B4A-59F7-4018-A403-E1CCAEE78BA1}">
      <dsp:nvSpPr>
        <dsp:cNvPr id="0" name=""/>
        <dsp:cNvSpPr/>
      </dsp:nvSpPr>
      <dsp:spPr>
        <a:xfrm>
          <a:off x="5518545"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latin typeface="+mj-lt"/>
            </a:rPr>
            <a:t>Impacts on people </a:t>
          </a:r>
          <a:endParaRPr lang="en-US" sz="2000" b="0" kern="1200" dirty="0">
            <a:solidFill>
              <a:schemeClr val="accent3"/>
            </a:solidFill>
            <a:latin typeface="+mj-lt"/>
            <a:ea typeface="Baskerville" panose="02020502070401020303" pitchFamily="18" charset="0"/>
          </a:endParaRPr>
        </a:p>
      </dsp:txBody>
      <dsp:txXfrm>
        <a:off x="5518545" y="2642291"/>
        <a:ext cx="2838997" cy="345224"/>
      </dsp:txXfrm>
    </dsp:sp>
    <dsp:sp modelId="{A03C5372-D306-43AC-B406-6F8183849431}">
      <dsp:nvSpPr>
        <dsp:cNvPr id="0" name=""/>
        <dsp:cNvSpPr/>
      </dsp:nvSpPr>
      <dsp:spPr>
        <a:xfrm>
          <a:off x="5288699"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57628"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71695"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898813"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6362"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People are forced to Mitigation &amp; </a:t>
          </a:r>
        </a:p>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Learn to adapted in new Climate</a:t>
          </a:r>
        </a:p>
      </dsp:txBody>
      <dsp:txXfrm>
        <a:off x="7166362" y="677170"/>
        <a:ext cx="2838997" cy="982560"/>
      </dsp:txXfrm>
    </dsp:sp>
    <dsp:sp modelId="{3FA5D5AE-9CAE-4D19-9765-BCEE62095312}">
      <dsp:nvSpPr>
        <dsp:cNvPr id="0" name=""/>
        <dsp:cNvSpPr/>
      </dsp:nvSpPr>
      <dsp:spPr>
        <a:xfrm>
          <a:off x="7166362"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cs typeface="Calibri"/>
            </a:rPr>
            <a:t>Mitigation and adaptation </a:t>
          </a:r>
          <a:endParaRPr lang="en-US" sz="2000" b="0" kern="1200" dirty="0">
            <a:solidFill>
              <a:schemeClr val="accent3"/>
            </a:solidFill>
            <a:latin typeface="+mj-lt"/>
            <a:ea typeface="Baskerville" panose="02020502070401020303" pitchFamily="18" charset="0"/>
          </a:endParaRPr>
        </a:p>
      </dsp:txBody>
      <dsp:txXfrm>
        <a:off x="7166362" y="331946"/>
        <a:ext cx="2838997" cy="345224"/>
      </dsp:txXfrm>
    </dsp:sp>
    <dsp:sp modelId="{FE6CA7EB-68EC-4E76-9051-08C4CF370101}">
      <dsp:nvSpPr>
        <dsp:cNvPr id="0" name=""/>
        <dsp:cNvSpPr/>
      </dsp:nvSpPr>
      <dsp:spPr>
        <a:xfrm>
          <a:off x="6993750" y="677170"/>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62680"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11/15/2022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7217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2615376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Economic_impacts_of_climate_change" TargetMode="External"/><Relationship Id="rId2" Type="http://schemas.openxmlformats.org/officeDocument/2006/relationships/hyperlink" Target="https://en.wikipedia.org/wiki/Climate_change_in_Bangladesh" TargetMode="External"/><Relationship Id="rId1" Type="http://schemas.openxmlformats.org/officeDocument/2006/relationships/slideLayout" Target="../slideLayouts/slideLayout14.xml"/><Relationship Id="rId4" Type="http://schemas.openxmlformats.org/officeDocument/2006/relationships/hyperlink" Target="https://warmheartworldwide.org/what-is-globalwarming/?gclid=EAIaIQobChMIsKLKrqiu-wIV0H8rCh2SPQEZEAAYAiAAEgLtzvD_Bw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US" sz="3000" dirty="0"/>
              <a:t>Climate change Bangladesh part </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noAutofit/>
          </a:bodyPr>
          <a:lstStyle/>
          <a:p>
            <a:r>
              <a:rPr lang="en-US" sz="1600" dirty="0"/>
              <a:t>WELCOME TO OUR PRESENTATION</a:t>
            </a:r>
          </a:p>
        </p:txBody>
      </p:sp>
      <p:sp>
        <p:nvSpPr>
          <p:cNvPr id="4" name="TextBox 3">
            <a:extLst>
              <a:ext uri="{FF2B5EF4-FFF2-40B4-BE49-F238E27FC236}">
                <a16:creationId xmlns:a16="http://schemas.microsoft.com/office/drawing/2014/main" id="{98F5CCA1-DE66-CDBB-4F69-B99525EDB68C}"/>
              </a:ext>
            </a:extLst>
          </p:cNvPr>
          <p:cNvSpPr txBox="1"/>
          <p:nvPr/>
        </p:nvSpPr>
        <p:spPr>
          <a:xfrm>
            <a:off x="4372266" y="4563035"/>
            <a:ext cx="3274628" cy="923330"/>
          </a:xfrm>
          <a:prstGeom prst="rect">
            <a:avLst/>
          </a:prstGeom>
          <a:noFill/>
        </p:spPr>
        <p:txBody>
          <a:bodyPr wrap="square" rtlCol="0">
            <a:spAutoFit/>
          </a:bodyPr>
          <a:lstStyle/>
          <a:p>
            <a:pPr algn="ctr"/>
            <a:r>
              <a:rPr lang="en-US" dirty="0"/>
              <a:t>Course Title : Bangladesh studies</a:t>
            </a:r>
          </a:p>
          <a:p>
            <a:pPr algn="ctr"/>
            <a:r>
              <a:rPr lang="en-US" dirty="0"/>
              <a:t>Course Code : GED-121</a:t>
            </a:r>
          </a:p>
          <a:p>
            <a:pPr algn="ctr"/>
            <a:r>
              <a:rPr lang="en-US" dirty="0"/>
              <a:t>Course Teacher : Mr. Abu Musa</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822144" y="719228"/>
            <a:ext cx="5244350" cy="1069848"/>
          </a:xfrm>
        </p:spPr>
        <p:txBody>
          <a:bodyPr>
            <a:normAutofit fontScale="90000"/>
          </a:bodyPr>
          <a:lstStyle/>
          <a:p>
            <a:pPr>
              <a:lnSpc>
                <a:spcPct val="100000"/>
              </a:lnSpc>
            </a:pPr>
            <a:r>
              <a:rPr lang="en-US" sz="4400" b="1" dirty="0">
                <a:solidFill>
                  <a:schemeClr val="accent3"/>
                </a:solidFill>
                <a:latin typeface="Gill Sans Nova Light" panose="020B0302020104020203" pitchFamily="34" charset="0"/>
                <a:cs typeface="Calibri"/>
              </a:rPr>
              <a:t>Mitigation and adaptation </a:t>
            </a: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M</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144871" y="1963270"/>
            <a:ext cx="4788049" cy="4393079"/>
          </a:xfrm>
        </p:spPr>
        <p:txBody>
          <a:bodyPr vert="horz" lIns="91440" tIns="45720" rIns="91440" bIns="45720" rtlCol="0" anchor="t">
            <a:noAutofit/>
          </a:bodyPr>
          <a:lstStyle/>
          <a:p>
            <a:pPr algn="just">
              <a:lnSpc>
                <a:spcPct val="100000"/>
              </a:lnSpc>
            </a:pPr>
            <a:r>
              <a:rPr lang="en-US" sz="2000" b="1" dirty="0">
                <a:solidFill>
                  <a:schemeClr val="accent3"/>
                </a:solidFill>
                <a:latin typeface="Gill Sans Nova Light" panose="020B0302020104020203" pitchFamily="34" charset="0"/>
                <a:cs typeface="Calibri"/>
              </a:rPr>
              <a:t>1. Adaptation :</a:t>
            </a:r>
          </a:p>
          <a:p>
            <a:pPr algn="just">
              <a:lnSpc>
                <a:spcPct val="100000"/>
              </a:lnSpc>
            </a:pPr>
            <a:r>
              <a:rPr lang="en-US" sz="1800" b="0" i="0" dirty="0">
                <a:solidFill>
                  <a:srgbClr val="202124"/>
                </a:solidFill>
                <a:effectLst/>
              </a:rPr>
              <a:t>In essence, adaptation can be understood as the process of adjusting to the current and future effects of climate change. Mitigation means making the impacts of climate change less severe by preventing or reducing the emission of greenhouse gases (GHG) into the atmosphere.</a:t>
            </a:r>
            <a:endParaRPr lang="en-US" sz="1800" b="1" dirty="0">
              <a:solidFill>
                <a:schemeClr val="accent3"/>
              </a:solidFill>
              <a:cs typeface="Calibri"/>
            </a:endParaRPr>
          </a:p>
          <a:p>
            <a:pPr marL="457200" indent="-457200" algn="just">
              <a:lnSpc>
                <a:spcPct val="100000"/>
              </a:lnSpc>
              <a:buAutoNum type="arabicPeriod" startAt="3"/>
            </a:pPr>
            <a:r>
              <a:rPr lang="en-US" sz="2000" b="1" dirty="0">
                <a:solidFill>
                  <a:schemeClr val="accent3"/>
                </a:solidFill>
                <a:latin typeface="Gill Sans Nova Light" panose="020B0302020104020203" pitchFamily="34" charset="0"/>
                <a:cs typeface="Calibri"/>
              </a:rPr>
              <a:t>International cooperation :</a:t>
            </a:r>
          </a:p>
          <a:p>
            <a:pPr algn="just">
              <a:lnSpc>
                <a:spcPct val="100000"/>
              </a:lnSpc>
            </a:pPr>
            <a:r>
              <a:rPr lang="en-US" sz="1800" b="0" i="0" dirty="0">
                <a:solidFill>
                  <a:srgbClr val="202124"/>
                </a:solidFill>
                <a:effectLst/>
              </a:rPr>
              <a:t>Climate change is very likely to affect global, regional, and local food security by </a:t>
            </a:r>
            <a:r>
              <a:rPr lang="en-US" sz="1800" i="0" dirty="0">
                <a:solidFill>
                  <a:srgbClr val="202124"/>
                </a:solidFill>
                <a:effectLst/>
              </a:rPr>
              <a:t>disrupting food availability, decreasing access to food, and making utilization more difficult. </a:t>
            </a:r>
            <a:r>
              <a:rPr lang="en-US" sz="1800" b="0" i="0" dirty="0">
                <a:solidFill>
                  <a:srgbClr val="202124"/>
                </a:solidFill>
                <a:effectLst/>
              </a:rPr>
              <a:t>Climate risks to food security are greatest for poor populations and in tropical regions.</a:t>
            </a:r>
            <a:endParaRPr lang="en-US" sz="1800" dirty="0">
              <a:solidFill>
                <a:schemeClr val="accent3"/>
              </a:solidFill>
              <a:cs typeface="Calibri"/>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10</a:t>
            </a:fld>
            <a:endParaRPr lang="en-US" dirty="0"/>
          </a:p>
        </p:txBody>
      </p:sp>
    </p:spTree>
    <p:extLst>
      <p:ext uri="{BB962C8B-B14F-4D97-AF65-F5344CB8AC3E}">
        <p14:creationId xmlns:p14="http://schemas.microsoft.com/office/powerpoint/2010/main" val="3526357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5262283" y="430306"/>
            <a:ext cx="5576047" cy="932328"/>
          </a:xfrm>
        </p:spPr>
        <p:txBody>
          <a:bodyPr>
            <a:normAutofit/>
          </a:bodyPr>
          <a:lstStyle/>
          <a:p>
            <a:pPr algn="just"/>
            <a:r>
              <a:rPr lang="en-US" sz="4400" dirty="0"/>
              <a:t>Society and culture </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I</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5187670" y="1299108"/>
            <a:ext cx="6537985" cy="6614806"/>
          </a:xfrm>
        </p:spPr>
        <p:txBody>
          <a:bodyPr>
            <a:normAutofit fontScale="55000" lnSpcReduction="20000"/>
          </a:bodyPr>
          <a:lstStyle/>
          <a:p>
            <a:pPr marL="342900" indent="-342900" algn="just">
              <a:buFont typeface="+mj-lt"/>
              <a:buAutoNum type="arabicPeriod"/>
            </a:pPr>
            <a:r>
              <a:rPr lang="en-US" sz="3600" b="1" dirty="0"/>
              <a:t> Women :</a:t>
            </a:r>
          </a:p>
          <a:p>
            <a:pPr marL="0" indent="0" algn="l">
              <a:lnSpc>
                <a:spcPct val="120000"/>
              </a:lnSpc>
              <a:buNone/>
            </a:pPr>
            <a:r>
              <a:rPr lang="en-US" sz="3300" b="0" i="0" dirty="0">
                <a:solidFill>
                  <a:srgbClr val="202124"/>
                </a:solidFill>
                <a:effectLst/>
              </a:rPr>
              <a:t>Climate change deepens existing inequalities. That's because women are more likely to live in poverty than men, have less access to basic human rights like the ability to freely move and acquire land, and face systematic violence that escalates during periods of instability.</a:t>
            </a:r>
            <a:endParaRPr lang="en-US" sz="3300" b="1" dirty="0"/>
          </a:p>
          <a:p>
            <a:pPr marL="0" indent="0" algn="just">
              <a:buNone/>
            </a:pPr>
            <a:r>
              <a:rPr lang="en-US" sz="4200" b="1" dirty="0"/>
              <a:t>2.  Media :</a:t>
            </a:r>
          </a:p>
          <a:p>
            <a:pPr marL="0" indent="0" algn="just">
              <a:lnSpc>
                <a:spcPct val="120000"/>
              </a:lnSpc>
              <a:buNone/>
            </a:pPr>
            <a:r>
              <a:rPr lang="en-US" sz="3300" b="0" i="0" dirty="0">
                <a:solidFill>
                  <a:srgbClr val="202124"/>
                </a:solidFill>
                <a:effectLst/>
              </a:rPr>
              <a:t>The fact that we are experiencing levels of carbon dioxide in the atmosphere that haven't been seen in millions of years and never before in human history is mentioned in only </a:t>
            </a:r>
            <a:r>
              <a:rPr lang="en-US" sz="3300" b="1" i="0" dirty="0">
                <a:solidFill>
                  <a:srgbClr val="202124"/>
                </a:solidFill>
                <a:effectLst/>
              </a:rPr>
              <a:t>1%</a:t>
            </a:r>
            <a:r>
              <a:rPr lang="en-US" sz="3300" b="0" i="0" dirty="0">
                <a:solidFill>
                  <a:srgbClr val="202124"/>
                </a:solidFill>
                <a:effectLst/>
              </a:rPr>
              <a:t> of the paper's articles. And the fact that climate change is permanent is mentioned in only </a:t>
            </a:r>
            <a:r>
              <a:rPr lang="en-US" sz="3300" b="1" i="0" dirty="0">
                <a:solidFill>
                  <a:srgbClr val="202124"/>
                </a:solidFill>
                <a:effectLst/>
              </a:rPr>
              <a:t>0.4% </a:t>
            </a:r>
            <a:r>
              <a:rPr lang="en-US" sz="3300" b="0" i="0" dirty="0">
                <a:solidFill>
                  <a:srgbClr val="202124"/>
                </a:solidFill>
                <a:effectLst/>
              </a:rPr>
              <a:t>of articles.</a:t>
            </a:r>
            <a:endParaRPr lang="en-US" sz="3300" b="1" dirty="0"/>
          </a:p>
          <a:p>
            <a:pPr marL="0" indent="0" algn="just">
              <a:buNone/>
            </a:pPr>
            <a:r>
              <a:rPr lang="en-US" sz="4200" b="1" dirty="0"/>
              <a:t>3.  Civil society :</a:t>
            </a:r>
          </a:p>
          <a:p>
            <a:pPr marL="0" indent="0" algn="just">
              <a:lnSpc>
                <a:spcPct val="120000"/>
              </a:lnSpc>
              <a:buNone/>
            </a:pPr>
            <a:r>
              <a:rPr lang="en-US" sz="3300" b="0" i="0" dirty="0">
                <a:solidFill>
                  <a:srgbClr val="2A2A2A"/>
                </a:solidFill>
                <a:effectLst/>
              </a:rPr>
              <a:t>This chapter focuses on the efforts of social movement organizations and civil society more broadly in advocating for action on climate change. Social movements have historically been and continue to be major forces for the types of broad-scale reforms required to address problems of this magnitude. </a:t>
            </a:r>
            <a:endParaRPr lang="en-US" sz="3300" dirty="0"/>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36431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2442210"/>
            <a:ext cx="7744968" cy="2697480"/>
          </a:xfrm>
        </p:spPr>
        <p:txBody>
          <a:bodyPr/>
          <a:lstStyle/>
          <a:p>
            <a:pPr marL="0" indent="0" algn="ctr">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At First we introduced you to Climate and what is climate change then</a:t>
            </a:r>
          </a:p>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We explained the Effects of climate change on Bangladesh then</a:t>
            </a:r>
          </a:p>
          <a:p>
            <a:pPr marL="0" indent="0" algn="ctr">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We talked about the Impact of climate change on our Environment and </a:t>
            </a:r>
          </a:p>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how Climate effects our day-to-day lifestyle and how people had to adapted</a:t>
            </a:r>
          </a:p>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With new Climate, then finally we talked about how Climate change effects</a:t>
            </a:r>
          </a:p>
          <a:p>
            <a:pPr marL="0" indent="0" algn="ctr">
              <a:lnSpc>
                <a:spcPct val="100000"/>
              </a:lnSpc>
              <a:buNone/>
            </a:pPr>
            <a:r>
              <a:rPr lang="en-US" dirty="0">
                <a:latin typeface="Gill Sans Nova Light" panose="020B0302020104020203" pitchFamily="34" charset="0"/>
                <a:ea typeface="+mn-lt"/>
                <a:cs typeface="Gill Sans Light" panose="020B0302020104020203" pitchFamily="34" charset="-79"/>
              </a:rPr>
              <a:t>Our Society and Cultural life.</a:t>
            </a:r>
          </a:p>
          <a:p>
            <a:pPr marL="0" indent="0" algn="ctr">
              <a:lnSpc>
                <a:spcPct val="100000"/>
              </a:lnSpc>
              <a:buNone/>
            </a:pPr>
            <a:endParaRPr lang="en-US" sz="2000" dirty="0">
              <a:solidFill>
                <a:schemeClr val="accent3"/>
              </a:solidFill>
              <a:latin typeface="Gill Sans Nova Light" panose="020B0302020104020203" pitchFamily="34" charset="0"/>
              <a:ea typeface="+mn-lt"/>
              <a:cs typeface="Gill Sans Light" panose="020B0302020104020203" pitchFamily="34" charset="-79"/>
            </a:endParaRPr>
          </a:p>
          <a:p>
            <a:pPr marL="0" indent="0" algn="ctr">
              <a:lnSpc>
                <a:spcPct val="100000"/>
              </a:lnSpc>
              <a:buNone/>
            </a:pPr>
            <a:endParaRPr lang="en-US" sz="2000" dirty="0">
              <a:solidFill>
                <a:schemeClr val="accent3"/>
              </a:solidFill>
              <a:latin typeface="Gill Sans Nova Light" panose="020B0302020104020203" pitchFamily="34" charset="0"/>
              <a:ea typeface="+mn-lt"/>
              <a:cs typeface="Gill Sans Light" panose="020B0302020104020203" pitchFamily="34" charset="-79"/>
            </a:endParaRPr>
          </a:p>
          <a:p>
            <a:pPr marL="0" indent="0">
              <a:lnSpc>
                <a:spcPct val="100000"/>
              </a:lnSpc>
              <a:buNone/>
            </a:pPr>
            <a:endParaRPr lang="en-US"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000876" y="361951"/>
            <a:ext cx="5029200" cy="5772150"/>
          </a:xfrm>
        </p:spPr>
        <p:txBody>
          <a:bodyPr>
            <a:normAutofit/>
          </a:bodyPr>
          <a:lstStyle/>
          <a:p>
            <a:pPr>
              <a:lnSpc>
                <a:spcPct val="100000"/>
              </a:lnSpc>
            </a:pPr>
            <a:r>
              <a:rPr lang="en-US" sz="5700" b="1" dirty="0"/>
              <a:t>References​ :</a:t>
            </a:r>
          </a:p>
          <a:p>
            <a:pPr>
              <a:lnSpc>
                <a:spcPct val="100000"/>
              </a:lnSpc>
            </a:pPr>
            <a:endParaRPr lang="en-US" sz="800" b="1" dirty="0"/>
          </a:p>
          <a:p>
            <a:pPr marL="342900" indent="-342900">
              <a:lnSpc>
                <a:spcPct val="100000"/>
              </a:lnSpc>
              <a:buFont typeface="Arial" panose="020B0604020202020204" pitchFamily="34" charset="0"/>
              <a:buChar char="•"/>
            </a:pPr>
            <a:r>
              <a:rPr lang="en-US" sz="2000" dirty="0">
                <a:hlinkClick r:id="rId2"/>
              </a:rPr>
              <a:t>https://en.wikipedia.org/wiki/Climate_change_in_Bangladesh</a:t>
            </a:r>
            <a:endParaRPr lang="en-US" sz="2000" dirty="0"/>
          </a:p>
          <a:p>
            <a:pPr marL="342900" indent="-342900">
              <a:lnSpc>
                <a:spcPct val="100000"/>
              </a:lnSpc>
              <a:buFont typeface="Arial" panose="020B0604020202020204" pitchFamily="34" charset="0"/>
              <a:buChar char="•"/>
            </a:pPr>
            <a:r>
              <a:rPr lang="en-US" sz="2000" dirty="0">
                <a:hlinkClick r:id="rId3"/>
              </a:rPr>
              <a:t>https://en.wikipedia.org/wiki/Economic_impacts_of_climate_change</a:t>
            </a:r>
            <a:endParaRPr lang="en-US" sz="2000" dirty="0"/>
          </a:p>
          <a:p>
            <a:pPr marL="342900" indent="-342900">
              <a:lnSpc>
                <a:spcPct val="100000"/>
              </a:lnSpc>
              <a:buFont typeface="Arial" panose="020B0604020202020204" pitchFamily="34" charset="0"/>
              <a:buChar char="•"/>
            </a:pPr>
            <a:r>
              <a:rPr lang="en-US" sz="2000" dirty="0">
                <a:hlinkClick r:id="rId4"/>
              </a:rPr>
              <a:t>https://warmheartworldwide.org/what-is-globalwarming/?gclid=EAIaIQobChMIsKLKrqiuwIV0H8rCh2SPQEZEAAYAiAAEgLtzvD_BE</a:t>
            </a:r>
            <a:endParaRPr lang="en-US" sz="2000" dirty="0"/>
          </a:p>
          <a:p>
            <a:pPr>
              <a:lnSpc>
                <a:spcPct val="100000"/>
              </a:lnSpc>
            </a:pPr>
            <a:endParaRPr lang="en-US" dirty="0"/>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cs typeface="Calibri Light"/>
              </a:rPr>
              <a:t>Meet Our Team</a:t>
            </a:r>
            <a:endParaRPr lang="en-US" dirty="0"/>
          </a:p>
        </p:txBody>
      </p:sp>
      <p:pic>
        <p:nvPicPr>
          <p:cNvPr id="41" name="Picture Placeholder 40">
            <a:extLst>
              <a:ext uri="{FF2B5EF4-FFF2-40B4-BE49-F238E27FC236}">
                <a16:creationId xmlns:a16="http://schemas.microsoft.com/office/drawing/2014/main" id="{4F9E84D0-E7B3-63FA-BFFC-45B52AE85894}"/>
              </a:ext>
            </a:extLst>
          </p:cNvPr>
          <p:cNvPicPr>
            <a:picLocks noGrp="1" noChangeAspect="1"/>
          </p:cNvPicPr>
          <p:nvPr>
            <p:ph type="pic" sz="quarter" idx="12"/>
          </p:nvPr>
        </p:nvPicPr>
        <p:blipFill rotWithShape="1">
          <a:blip r:embed="rId2"/>
          <a:srcRect t="1641" b="18296"/>
          <a:stretch/>
        </p:blipFill>
        <p:spPr>
          <a:xfrm>
            <a:off x="1106923" y="2097740"/>
            <a:ext cx="1756941" cy="175829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a:xfrm>
            <a:off x="868970" y="3946525"/>
            <a:ext cx="2194560" cy="355600"/>
          </a:xfrm>
        </p:spPr>
        <p:txBody>
          <a:bodyPr/>
          <a:lstStyle/>
          <a:p>
            <a:r>
              <a:rPr lang="en-US" dirty="0"/>
              <a:t>Amit </a:t>
            </a:r>
            <a:r>
              <a:rPr lang="en-US" dirty="0" err="1"/>
              <a:t>kumar</a:t>
            </a:r>
            <a:r>
              <a:rPr lang="en-US" dirty="0"/>
              <a:t> Ghosh</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a:xfrm>
            <a:off x="871106" y="4306415"/>
            <a:ext cx="2194560" cy="274320"/>
          </a:xfrm>
        </p:spPr>
        <p:txBody>
          <a:bodyPr/>
          <a:lstStyle/>
          <a:p>
            <a:r>
              <a:rPr lang="en-US" dirty="0"/>
              <a:t>Serial-1</a:t>
            </a:r>
          </a:p>
        </p:txBody>
      </p:sp>
      <p:pic>
        <p:nvPicPr>
          <p:cNvPr id="43" name="Picture Placeholder 42">
            <a:extLst>
              <a:ext uri="{FF2B5EF4-FFF2-40B4-BE49-F238E27FC236}">
                <a16:creationId xmlns:a16="http://schemas.microsoft.com/office/drawing/2014/main" id="{20485BBC-3BEC-5430-3677-301E7A3D19F4}"/>
              </a:ext>
            </a:extLst>
          </p:cNvPr>
          <p:cNvPicPr>
            <a:picLocks noGrp="1" noChangeAspect="1"/>
          </p:cNvPicPr>
          <p:nvPr>
            <p:ph type="pic" sz="quarter" idx="17"/>
          </p:nvPr>
        </p:nvPicPr>
        <p:blipFill>
          <a:blip r:embed="rId3"/>
          <a:srcRect l="12529" r="12529"/>
          <a:stretch/>
        </p:blipFill>
        <p:spPr>
          <a:xfrm>
            <a:off x="3129016" y="2097740"/>
            <a:ext cx="1756941" cy="175829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a:xfrm>
            <a:off x="2894085" y="3926721"/>
            <a:ext cx="2194560" cy="355600"/>
          </a:xfrm>
        </p:spPr>
        <p:txBody>
          <a:bodyPr/>
          <a:lstStyle/>
          <a:p>
            <a:r>
              <a:rPr lang="en-US" dirty="0"/>
              <a:t>Mehedi Hasan</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a:xfrm>
            <a:off x="2896221" y="4286611"/>
            <a:ext cx="2194560" cy="274320"/>
          </a:xfrm>
        </p:spPr>
        <p:txBody>
          <a:bodyPr/>
          <a:lstStyle/>
          <a:p>
            <a:r>
              <a:rPr lang="en-US" dirty="0"/>
              <a:t>Serial-2</a:t>
            </a:r>
          </a:p>
        </p:txBody>
      </p:sp>
      <p:pic>
        <p:nvPicPr>
          <p:cNvPr id="45" name="Picture Placeholder 44">
            <a:extLst>
              <a:ext uri="{FF2B5EF4-FFF2-40B4-BE49-F238E27FC236}">
                <a16:creationId xmlns:a16="http://schemas.microsoft.com/office/drawing/2014/main" id="{62DE0294-702E-6C2F-FFA6-33EA99E75BB5}"/>
              </a:ext>
            </a:extLst>
          </p:cNvPr>
          <p:cNvPicPr>
            <a:picLocks noGrp="1" noChangeAspect="1"/>
          </p:cNvPicPr>
          <p:nvPr>
            <p:ph type="pic" sz="quarter" idx="16"/>
          </p:nvPr>
        </p:nvPicPr>
        <p:blipFill rotWithShape="1">
          <a:blip r:embed="rId4"/>
          <a:srcRect l="33598" r="10196"/>
          <a:stretch/>
        </p:blipFill>
        <p:spPr>
          <a:xfrm>
            <a:off x="5195937" y="2097740"/>
            <a:ext cx="1756941" cy="175829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a:xfrm>
            <a:off x="4961006" y="3946525"/>
            <a:ext cx="2194560" cy="355600"/>
          </a:xfrm>
        </p:spPr>
        <p:txBody>
          <a:bodyPr/>
          <a:lstStyle/>
          <a:p>
            <a:r>
              <a:rPr lang="en-US" dirty="0" err="1"/>
              <a:t>Motasem</a:t>
            </a:r>
            <a:r>
              <a:rPr lang="en-US" dirty="0"/>
              <a:t> </a:t>
            </a:r>
            <a:r>
              <a:rPr lang="en-US" dirty="0" err="1"/>
              <a:t>Billah</a:t>
            </a:r>
            <a:r>
              <a:rPr lang="en-US" dirty="0"/>
              <a:t> Asik</a:t>
            </a: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a:xfrm>
            <a:off x="4963142" y="4306415"/>
            <a:ext cx="2194560" cy="274320"/>
          </a:xfrm>
        </p:spPr>
        <p:txBody>
          <a:bodyPr/>
          <a:lstStyle/>
          <a:p>
            <a:r>
              <a:rPr lang="en-US" dirty="0"/>
              <a:t>Serial-3</a:t>
            </a:r>
          </a:p>
        </p:txBody>
      </p:sp>
      <p:pic>
        <p:nvPicPr>
          <p:cNvPr id="47" name="Picture Placeholder 46">
            <a:extLst>
              <a:ext uri="{FF2B5EF4-FFF2-40B4-BE49-F238E27FC236}">
                <a16:creationId xmlns:a16="http://schemas.microsoft.com/office/drawing/2014/main" id="{7A487797-34AF-E5DF-3477-6F12967EFB33}"/>
              </a:ext>
            </a:extLst>
          </p:cNvPr>
          <p:cNvPicPr>
            <a:picLocks noGrp="1" noChangeAspect="1"/>
          </p:cNvPicPr>
          <p:nvPr>
            <p:ph type="pic" sz="quarter" idx="15"/>
          </p:nvPr>
        </p:nvPicPr>
        <p:blipFill rotWithShape="1">
          <a:blip r:embed="rId5"/>
          <a:srcRect l="4346" r="39449"/>
          <a:stretch/>
        </p:blipFill>
        <p:spPr>
          <a:xfrm>
            <a:off x="7289764" y="2097740"/>
            <a:ext cx="1756941" cy="175829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1" name="Text Placeholder 30">
            <a:extLst>
              <a:ext uri="{FF2B5EF4-FFF2-40B4-BE49-F238E27FC236}">
                <a16:creationId xmlns:a16="http://schemas.microsoft.com/office/drawing/2014/main" id="{53D0BAA8-6F92-D5A9-9FA2-9533E81A8105}"/>
              </a:ext>
            </a:extLst>
          </p:cNvPr>
          <p:cNvSpPr>
            <a:spLocks noGrp="1"/>
          </p:cNvSpPr>
          <p:nvPr>
            <p:ph type="body" sz="quarter" idx="23"/>
          </p:nvPr>
        </p:nvSpPr>
        <p:spPr>
          <a:xfrm>
            <a:off x="9123534" y="3946525"/>
            <a:ext cx="2194560" cy="355600"/>
          </a:xfrm>
        </p:spPr>
        <p:txBody>
          <a:bodyPr/>
          <a:lstStyle/>
          <a:p>
            <a:r>
              <a:rPr lang="en-US" dirty="0"/>
              <a:t>Al Amin</a:t>
            </a:r>
          </a:p>
        </p:txBody>
      </p:sp>
      <p:sp>
        <p:nvSpPr>
          <p:cNvPr id="30" name="Text Placeholder 29">
            <a:extLst>
              <a:ext uri="{FF2B5EF4-FFF2-40B4-BE49-F238E27FC236}">
                <a16:creationId xmlns:a16="http://schemas.microsoft.com/office/drawing/2014/main" id="{CB833035-7F55-7728-8060-8204B10C959B}"/>
              </a:ext>
            </a:extLst>
          </p:cNvPr>
          <p:cNvSpPr>
            <a:spLocks noGrp="1"/>
          </p:cNvSpPr>
          <p:nvPr>
            <p:ph type="body" sz="quarter" idx="22"/>
          </p:nvPr>
        </p:nvSpPr>
        <p:spPr>
          <a:xfrm>
            <a:off x="9125670" y="4306415"/>
            <a:ext cx="2194560" cy="274320"/>
          </a:xfrm>
        </p:spPr>
        <p:txBody>
          <a:bodyPr/>
          <a:lstStyle/>
          <a:p>
            <a:r>
              <a:rPr lang="en-US" dirty="0"/>
              <a:t>Serial-5</a:t>
            </a:r>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2</a:t>
            </a:fld>
            <a:endParaRPr lang="en-US" dirty="0"/>
          </a:p>
        </p:txBody>
      </p:sp>
      <p:pic>
        <p:nvPicPr>
          <p:cNvPr id="2" name="Picture Placeholder 40">
            <a:extLst>
              <a:ext uri="{FF2B5EF4-FFF2-40B4-BE49-F238E27FC236}">
                <a16:creationId xmlns:a16="http://schemas.microsoft.com/office/drawing/2014/main" id="{C1EE7263-F129-FC1F-C3DB-5CC7CF5097B4}"/>
              </a:ext>
            </a:extLst>
          </p:cNvPr>
          <p:cNvPicPr>
            <a:picLocks noChangeAspect="1"/>
          </p:cNvPicPr>
          <p:nvPr/>
        </p:nvPicPr>
        <p:blipFill rotWithShape="1">
          <a:blip r:embed="rId6"/>
          <a:srcRect t="20278" b="4664"/>
          <a:stretch/>
        </p:blipFill>
        <p:spPr>
          <a:xfrm>
            <a:off x="9329787" y="2097739"/>
            <a:ext cx="1756941" cy="175829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 name="Text Placeholder 30">
            <a:extLst>
              <a:ext uri="{FF2B5EF4-FFF2-40B4-BE49-F238E27FC236}">
                <a16:creationId xmlns:a16="http://schemas.microsoft.com/office/drawing/2014/main" id="{1F0164F9-9E39-C34D-E937-635B05C3CEB1}"/>
              </a:ext>
            </a:extLst>
          </p:cNvPr>
          <p:cNvSpPr txBox="1">
            <a:spLocks/>
          </p:cNvSpPr>
          <p:nvPr/>
        </p:nvSpPr>
        <p:spPr>
          <a:xfrm>
            <a:off x="7067029" y="3929689"/>
            <a:ext cx="2194560" cy="355600"/>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buClr>
                <a:srgbClr val="73292A"/>
              </a:buClr>
              <a:buFont typeface="Arial" panose="020B0604020202020204" pitchFamily="34" charset="0"/>
              <a:buNone/>
              <a:defRPr sz="2000" kern="1200">
                <a:solidFill>
                  <a:schemeClr val="accent3"/>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Rafi </a:t>
            </a:r>
            <a:r>
              <a:rPr lang="en-US" dirty="0" err="1"/>
              <a:t>Ferdos</a:t>
            </a:r>
            <a:endParaRPr lang="en-US" dirty="0"/>
          </a:p>
        </p:txBody>
      </p:sp>
      <p:sp>
        <p:nvSpPr>
          <p:cNvPr id="6" name="Text Placeholder 29">
            <a:extLst>
              <a:ext uri="{FF2B5EF4-FFF2-40B4-BE49-F238E27FC236}">
                <a16:creationId xmlns:a16="http://schemas.microsoft.com/office/drawing/2014/main" id="{B99F5572-985A-2064-976A-AF473DD5B51C}"/>
              </a:ext>
            </a:extLst>
          </p:cNvPr>
          <p:cNvSpPr txBox="1">
            <a:spLocks/>
          </p:cNvSpPr>
          <p:nvPr/>
        </p:nvSpPr>
        <p:spPr>
          <a:xfrm>
            <a:off x="7069165" y="4289579"/>
            <a:ext cx="2194560" cy="274320"/>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0"/>
              </a:spcBef>
              <a:buClr>
                <a:srgbClr val="73292A"/>
              </a:buClr>
              <a:buFont typeface="Arial" panose="020B0604020202020204" pitchFamily="34" charset="0"/>
              <a:buNone/>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Serial-4</a:t>
            </a:r>
          </a:p>
        </p:txBody>
      </p:sp>
    </p:spTree>
    <p:extLst>
      <p:ext uri="{BB962C8B-B14F-4D97-AF65-F5344CB8AC3E}">
        <p14:creationId xmlns:p14="http://schemas.microsoft.com/office/powerpoint/2010/main" val="227683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latin typeface="Baskerville Old Face" panose="02020602080505020303" pitchFamily="18" charset="77"/>
              </a:rPr>
              <a:t>Table of contents</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3</a:t>
            </a:fld>
            <a:endParaRPr lang="en-US" dirty="0"/>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4070684877"/>
              </p:ext>
            </p:extLst>
          </p:nvPr>
        </p:nvGraphicFramePr>
        <p:xfrm>
          <a:off x="974725" y="2614613"/>
          <a:ext cx="10242550" cy="331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D94AE68-C043-82D2-18D7-907BBFCBDBBD}"/>
              </a:ext>
            </a:extLst>
          </p:cNvPr>
          <p:cNvSpPr txBox="1"/>
          <p:nvPr/>
        </p:nvSpPr>
        <p:spPr>
          <a:xfrm>
            <a:off x="2868541" y="5705026"/>
            <a:ext cx="2949718" cy="523220"/>
          </a:xfrm>
          <a:prstGeom prst="rect">
            <a:avLst/>
          </a:prstGeom>
          <a:noFill/>
        </p:spPr>
        <p:txBody>
          <a:bodyPr wrap="none" rtlCol="0">
            <a:spAutoFit/>
          </a:bodyPr>
          <a:lstStyle/>
          <a:p>
            <a:r>
              <a:rPr lang="en-US" sz="1400" b="0" i="0" dirty="0">
                <a:solidFill>
                  <a:schemeClr val="accent3"/>
                </a:solidFill>
                <a:latin typeface="Gill Sans Nova Light" panose="020B0302020104020203" pitchFamily="34" charset="0"/>
                <a:cs typeface="Gill Sans Light" panose="020B0302020104020203" pitchFamily="34" charset="-79"/>
              </a:rPr>
              <a:t>Natural Disaster due to Climate change</a:t>
            </a:r>
          </a:p>
          <a:p>
            <a:endParaRPr lang="en-SG" sz="1400" dirty="0"/>
          </a:p>
        </p:txBody>
      </p:sp>
      <p:sp>
        <p:nvSpPr>
          <p:cNvPr id="8" name="Oval 7">
            <a:extLst>
              <a:ext uri="{FF2B5EF4-FFF2-40B4-BE49-F238E27FC236}">
                <a16:creationId xmlns:a16="http://schemas.microsoft.com/office/drawing/2014/main" id="{DCC8B514-C0AF-5C55-7F4E-0DC888FE30B6}"/>
              </a:ext>
            </a:extLst>
          </p:cNvPr>
          <p:cNvSpPr/>
          <p:nvPr/>
        </p:nvSpPr>
        <p:spPr>
          <a:xfrm>
            <a:off x="9722530" y="4243274"/>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p:spPr>
        <p:style>
          <a:lnRef idx="2">
            <a:scrgbClr r="0" g="0" b="0"/>
          </a:lnRef>
          <a:fillRef idx="1">
            <a:scrgbClr r="0" g="0" b="0"/>
          </a:fillRef>
          <a:effectRef idx="0">
            <a:scrgbClr r="0" g="0" b="0"/>
          </a:effectRef>
          <a:fontRef idx="minor">
            <a:schemeClr val="lt1"/>
          </a:fontRef>
        </p:style>
      </p:sp>
      <p:cxnSp>
        <p:nvCxnSpPr>
          <p:cNvPr id="11" name="Straight Connector 10">
            <a:extLst>
              <a:ext uri="{FF2B5EF4-FFF2-40B4-BE49-F238E27FC236}">
                <a16:creationId xmlns:a16="http://schemas.microsoft.com/office/drawing/2014/main" id="{E97F9A8F-029A-30EC-05C1-73DA424B1662}"/>
              </a:ext>
            </a:extLst>
          </p:cNvPr>
          <p:cNvCxnSpPr>
            <a:cxnSpLocks/>
          </p:cNvCxnSpPr>
          <p:nvPr/>
        </p:nvCxnSpPr>
        <p:spPr>
          <a:xfrm flipH="1">
            <a:off x="9741320" y="4272905"/>
            <a:ext cx="12280" cy="1022313"/>
          </a:xfrm>
          <a:prstGeom prst="line">
            <a:avLst/>
          </a:prstGeom>
          <a:ln w="9525" cap="flat" cmpd="sng" algn="ctr">
            <a:solidFill>
              <a:srgbClr val="7E867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C12DA56F-D303-0C4F-236C-0BDF88F3F812}"/>
              </a:ext>
            </a:extLst>
          </p:cNvPr>
          <p:cNvGrpSpPr/>
          <p:nvPr/>
        </p:nvGrpSpPr>
        <p:grpSpPr>
          <a:xfrm>
            <a:off x="9615137" y="5341804"/>
            <a:ext cx="244110" cy="244110"/>
            <a:chOff x="9662614" y="5244769"/>
            <a:chExt cx="244110" cy="244110"/>
          </a:xfrm>
        </p:grpSpPr>
        <p:sp>
          <p:nvSpPr>
            <p:cNvPr id="9" name="Teardrop 8">
              <a:extLst>
                <a:ext uri="{FF2B5EF4-FFF2-40B4-BE49-F238E27FC236}">
                  <a16:creationId xmlns:a16="http://schemas.microsoft.com/office/drawing/2014/main" id="{045B2F26-FE65-DC99-58D4-9614397B5474}"/>
                </a:ext>
              </a:extLst>
            </p:cNvPr>
            <p:cNvSpPr/>
            <p:nvPr/>
          </p:nvSpPr>
          <p:spPr>
            <a:xfrm rot="19065825">
              <a:off x="9662614" y="5244769"/>
              <a:ext cx="244110" cy="244110"/>
            </a:xfrm>
            <a:prstGeom prst="teardrop">
              <a:avLst>
                <a:gd name="adj" fmla="val 115000"/>
              </a:avLst>
            </a:prstGeom>
            <a:solidFill>
              <a:schemeClr val="accent1"/>
            </a:solid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Oval 5">
              <a:extLst>
                <a:ext uri="{FF2B5EF4-FFF2-40B4-BE49-F238E27FC236}">
                  <a16:creationId xmlns:a16="http://schemas.microsoft.com/office/drawing/2014/main" id="{824B48E6-EE92-8813-DDAF-9E76497EC326}"/>
                </a:ext>
              </a:extLst>
            </p:cNvPr>
            <p:cNvSpPr/>
            <p:nvPr/>
          </p:nvSpPr>
          <p:spPr>
            <a:xfrm>
              <a:off x="9689733" y="5268293"/>
              <a:ext cx="189873" cy="189873"/>
            </a:xfrm>
            <a:prstGeom prst="ellipse">
              <a:avLst/>
            </a:prstGeom>
            <a:solidFill>
              <a:srgbClr val="CCD8D6">
                <a:alpha val="90000"/>
              </a:srgb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sp>
        <p:nvSpPr>
          <p:cNvPr id="14" name="TextBox 13">
            <a:extLst>
              <a:ext uri="{FF2B5EF4-FFF2-40B4-BE49-F238E27FC236}">
                <a16:creationId xmlns:a16="http://schemas.microsoft.com/office/drawing/2014/main" id="{B3246E47-36A9-56A0-80D0-2FBAF3F85EBE}"/>
              </a:ext>
            </a:extLst>
          </p:cNvPr>
          <p:cNvSpPr txBox="1"/>
          <p:nvPr/>
        </p:nvSpPr>
        <p:spPr>
          <a:xfrm>
            <a:off x="9873556" y="5245686"/>
            <a:ext cx="2182008" cy="400110"/>
          </a:xfrm>
          <a:prstGeom prst="rect">
            <a:avLst/>
          </a:prstGeom>
          <a:noFill/>
        </p:spPr>
        <p:txBody>
          <a:bodyPr wrap="none" rtlCol="0">
            <a:spAutoFit/>
          </a:bodyPr>
          <a:lstStyle/>
          <a:p>
            <a:r>
              <a:rPr lang="en-US" sz="2000" dirty="0">
                <a:latin typeface="+mj-lt"/>
              </a:rPr>
              <a:t>Society and culture </a:t>
            </a:r>
            <a:endParaRPr lang="en-SG" sz="2000" dirty="0">
              <a:latin typeface="+mj-lt"/>
            </a:endParaRPr>
          </a:p>
        </p:txBody>
      </p:sp>
      <p:grpSp>
        <p:nvGrpSpPr>
          <p:cNvPr id="15" name="Group 14">
            <a:extLst>
              <a:ext uri="{FF2B5EF4-FFF2-40B4-BE49-F238E27FC236}">
                <a16:creationId xmlns:a16="http://schemas.microsoft.com/office/drawing/2014/main" id="{960E5D0A-C72C-60BB-41B7-737443863A15}"/>
              </a:ext>
            </a:extLst>
          </p:cNvPr>
          <p:cNvGrpSpPr/>
          <p:nvPr/>
        </p:nvGrpSpPr>
        <p:grpSpPr>
          <a:xfrm>
            <a:off x="9951031" y="5245686"/>
            <a:ext cx="3028870" cy="1028321"/>
            <a:chOff x="5271438" y="1659731"/>
            <a:chExt cx="3028870" cy="1028321"/>
          </a:xfrm>
        </p:grpSpPr>
        <p:sp>
          <p:nvSpPr>
            <p:cNvPr id="16" name="Rectangle 15">
              <a:extLst>
                <a:ext uri="{FF2B5EF4-FFF2-40B4-BE49-F238E27FC236}">
                  <a16:creationId xmlns:a16="http://schemas.microsoft.com/office/drawing/2014/main" id="{E9480D50-15A8-D498-D760-E9D03FE8742E}"/>
                </a:ext>
              </a:extLst>
            </p:cNvPr>
            <p:cNvSpPr/>
            <p:nvPr/>
          </p:nvSpPr>
          <p:spPr>
            <a:xfrm>
              <a:off x="5461311" y="1659731"/>
              <a:ext cx="2838997" cy="9825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593847B-C622-65E1-ABCB-CF3D52DB60FE}"/>
                </a:ext>
              </a:extLst>
            </p:cNvPr>
            <p:cNvSpPr txBox="1"/>
            <p:nvPr/>
          </p:nvSpPr>
          <p:spPr>
            <a:xfrm>
              <a:off x="5271438" y="1705492"/>
              <a:ext cx="2838997" cy="9825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Climate plays a huge role</a:t>
              </a:r>
            </a:p>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 on our </a:t>
              </a:r>
              <a:r>
                <a:rPr lang="en-US" sz="1600" dirty="0">
                  <a:solidFill>
                    <a:schemeClr val="accent3"/>
                  </a:solidFill>
                  <a:latin typeface="Gill Sans Nova Light" panose="020B0302020104020203" pitchFamily="34" charset="0"/>
                  <a:cs typeface="Gill Sans Light" panose="020B0302020104020203" pitchFamily="34" charset="-79"/>
                </a:rPr>
                <a:t>Culture &amp; Society</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p:txBody>
        </p:sp>
      </p:grpSp>
    </p:spTree>
    <p:extLst>
      <p:ext uri="{BB962C8B-B14F-4D97-AF65-F5344CB8AC3E}">
        <p14:creationId xmlns:p14="http://schemas.microsoft.com/office/powerpoint/2010/main" val="5889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6" y="2404873"/>
            <a:ext cx="8637773" cy="1413148"/>
          </a:xfrm>
        </p:spPr>
        <p:txBody>
          <a:bodyPr>
            <a:normAutofit fontScale="90000"/>
          </a:bodyPr>
          <a:lstStyle/>
          <a:p>
            <a:pPr>
              <a:lnSpc>
                <a:spcPct val="100000"/>
              </a:lnSpc>
            </a:pPr>
            <a:r>
              <a:rPr lang="en-US" dirty="0"/>
              <a:t>Climate change is no longer some far-off problem; it is happening here, it is happening now.</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6" y="4341623"/>
            <a:ext cx="8705089" cy="457200"/>
          </a:xfrm>
        </p:spPr>
        <p:txBody>
          <a:bodyPr/>
          <a:lstStyle/>
          <a:p>
            <a:r>
              <a:rPr lang="en-US" dirty="0"/>
              <a:t>Barack Obama</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23516" y="2562110"/>
            <a:ext cx="7744968" cy="2697480"/>
          </a:xfrm>
        </p:spPr>
        <p:txBody>
          <a:bodyPr/>
          <a:lstStyle/>
          <a:p>
            <a:pPr algn="l"/>
            <a:r>
              <a:rPr lang="en-US" sz="2400" b="1" dirty="0"/>
              <a:t>What is climate &amp; Climate change? </a:t>
            </a:r>
            <a:endParaRPr lang="en-US" sz="800" b="1" dirty="0"/>
          </a:p>
          <a:p>
            <a:pPr marL="342900" indent="-342900" algn="l">
              <a:buFont typeface="Wingdings" panose="05000000000000000000" pitchFamily="2" charset="2"/>
              <a:buChar char="q"/>
            </a:pPr>
            <a:r>
              <a:rPr lang="en-US" sz="2400" dirty="0"/>
              <a:t>the weather conditions prevailing in an area in general or over a long period. Climate change refers to long-term shifts in temperatures and weather patterns. </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5262283" y="430306"/>
            <a:ext cx="5576047" cy="932328"/>
          </a:xfrm>
        </p:spPr>
        <p:txBody>
          <a:bodyPr>
            <a:normAutofit fontScale="90000"/>
          </a:bodyPr>
          <a:lstStyle/>
          <a:p>
            <a:pPr>
              <a:lnSpc>
                <a:spcPct val="100000"/>
              </a:lnSpc>
            </a:pPr>
            <a:r>
              <a:rPr lang="en-US" dirty="0">
                <a:solidFill>
                  <a:schemeClr val="accent3"/>
                </a:solidFill>
                <a:latin typeface="Baskerville Old Face" panose="02020602080505020303" pitchFamily="18" charset="77"/>
              </a:rPr>
              <a:t>Effect of climate change </a:t>
            </a:r>
            <a:r>
              <a:rPr lang="en-US" dirty="0">
                <a:latin typeface="Baskerville Old Face" panose="02020602080505020303" pitchFamily="18" charset="77"/>
              </a:rPr>
              <a:t>on Bangladesh</a:t>
            </a:r>
            <a:endParaRPr lang="en-US" dirty="0"/>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E</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5136776" y="1622612"/>
            <a:ext cx="6218612" cy="4975412"/>
          </a:xfrm>
        </p:spPr>
        <p:txBody>
          <a:bodyPr>
            <a:normAutofit/>
          </a:bodyPr>
          <a:lstStyle/>
          <a:p>
            <a:pPr marL="0" indent="0" algn="just">
              <a:buNone/>
            </a:pPr>
            <a:r>
              <a:rPr lang="en-US" sz="1800" dirty="0"/>
              <a:t>Climate change in Bangladesh is a critical issue as the country is one of the most vulnerable to the effects of climate change. </a:t>
            </a:r>
          </a:p>
          <a:p>
            <a:pPr marL="0" indent="0" algn="just">
              <a:buNone/>
            </a:pPr>
            <a:r>
              <a:rPr lang="en-US" sz="1800" dirty="0"/>
              <a:t>it ranked seventh in the list of countries most affected by climate calamities during the period </a:t>
            </a:r>
            <a:r>
              <a:rPr lang="en-US" sz="1800" b="1" dirty="0"/>
              <a:t>1999–2018.</a:t>
            </a:r>
          </a:p>
          <a:p>
            <a:pPr marL="0" indent="0" algn="just">
              <a:buNone/>
            </a:pPr>
            <a:r>
              <a:rPr lang="en-US" sz="1800" dirty="0"/>
              <a:t>Bangladesh's vulnerability to climate change impacts is due to a combination of geographical factors, such as </a:t>
            </a:r>
          </a:p>
          <a:p>
            <a:pPr marL="0" indent="0" algn="just">
              <a:buNone/>
            </a:pPr>
            <a:r>
              <a:rPr lang="en-US" sz="1800" dirty="0"/>
              <a:t>its flat, low-lying, and delta-exposed topography, and socio-economic factors, including its high population density, levels of poverty, and dependence on agriculture. </a:t>
            </a:r>
          </a:p>
          <a:p>
            <a:pPr marL="0" indent="0" algn="just">
              <a:buNone/>
            </a:pPr>
            <a:r>
              <a:rPr lang="en-US" sz="1800" dirty="0"/>
              <a:t>Almost every year large regions of Bangladesh suffer from more intense events like cyclones, floods and erosion. </a:t>
            </a:r>
          </a:p>
          <a:p>
            <a:pPr marL="0" indent="0" algn="just">
              <a:buNone/>
            </a:pPr>
            <a:r>
              <a:rPr lang="en-US" sz="1800" dirty="0"/>
              <a:t>Natural hazards that come from increased rainfall, rising sea levels, and tropical cyclones are expected to increase  </a:t>
            </a:r>
          </a:p>
          <a:p>
            <a:pPr marL="0" indent="0" algn="just">
              <a:buNone/>
            </a:pPr>
            <a:r>
              <a:rPr lang="en-US" sz="1800" dirty="0"/>
              <a:t>as the climate changes, each seriously affecting agriculture, water and food security, human health, and shelter. </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4197710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947650" y="710263"/>
            <a:ext cx="4788050" cy="1069848"/>
          </a:xfrm>
        </p:spPr>
        <p:txBody>
          <a:bodyPr>
            <a:normAutofit fontScale="90000"/>
          </a:bodyPr>
          <a:lstStyle/>
          <a:p>
            <a:pPr algn="just">
              <a:lnSpc>
                <a:spcPct val="100000"/>
              </a:lnSpc>
            </a:pPr>
            <a:r>
              <a:rPr lang="en-US" sz="4400" b="1" dirty="0">
                <a:solidFill>
                  <a:schemeClr val="accent3"/>
                </a:solidFill>
                <a:latin typeface="Gill Sans Nova Light" panose="020B0302020104020203" pitchFamily="34" charset="0"/>
                <a:cs typeface="Calibri"/>
              </a:rPr>
              <a:t>Impacts on the natural environment </a:t>
            </a: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I</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2787667" y="1608516"/>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144871" y="1963271"/>
            <a:ext cx="4788049" cy="4242816"/>
          </a:xfrm>
        </p:spPr>
        <p:txBody>
          <a:bodyPr vert="horz" lIns="91440" tIns="45720" rIns="91440" bIns="45720" rtlCol="0" anchor="t">
            <a:noAutofit/>
          </a:bodyPr>
          <a:lstStyle/>
          <a:p>
            <a:pPr algn="just">
              <a:lnSpc>
                <a:spcPct val="100000"/>
              </a:lnSpc>
            </a:pPr>
            <a:r>
              <a:rPr lang="en-US" sz="2000" b="1" dirty="0">
                <a:solidFill>
                  <a:schemeClr val="accent3"/>
                </a:solidFill>
                <a:latin typeface="Gill Sans Nova Light" panose="020B0302020104020203" pitchFamily="34" charset="0"/>
                <a:cs typeface="Calibri"/>
              </a:rPr>
              <a:t>1. Temperature and weather changes :</a:t>
            </a:r>
          </a:p>
          <a:p>
            <a:pPr algn="just">
              <a:lnSpc>
                <a:spcPct val="100000"/>
              </a:lnSpc>
            </a:pPr>
            <a:r>
              <a:rPr lang="en-US" sz="1800" i="0" dirty="0">
                <a:solidFill>
                  <a:srgbClr val="444444"/>
                </a:solidFill>
                <a:effectLst/>
              </a:rPr>
              <a:t>Climate change increasing the average temperature of the earth’s atmosphere because an increased amount of the energy (heat) striking the earth from the sun is being trapped in the atmosphere and not radiated out into space.</a:t>
            </a:r>
            <a:endParaRPr lang="en-US" sz="1800" dirty="0">
              <a:solidFill>
                <a:schemeClr val="accent3"/>
              </a:solidFill>
              <a:cs typeface="Calibri"/>
            </a:endParaRPr>
          </a:p>
          <a:p>
            <a:pPr algn="just">
              <a:lnSpc>
                <a:spcPct val="100000"/>
              </a:lnSpc>
            </a:pPr>
            <a:r>
              <a:rPr lang="en-US" sz="2200" b="1" dirty="0">
                <a:solidFill>
                  <a:schemeClr val="accent3"/>
                </a:solidFill>
                <a:latin typeface="Gill Sans Nova Light" panose="020B0302020104020203" pitchFamily="34" charset="0"/>
                <a:cs typeface="Calibri"/>
              </a:rPr>
              <a:t>2. Sea level rise :</a:t>
            </a:r>
          </a:p>
          <a:p>
            <a:pPr algn="just">
              <a:lnSpc>
                <a:spcPct val="100000"/>
              </a:lnSpc>
            </a:pPr>
            <a:r>
              <a:rPr lang="en-US" sz="1800" dirty="0">
                <a:solidFill>
                  <a:schemeClr val="accent3"/>
                </a:solidFill>
                <a:latin typeface="Gill Sans Nova Light" panose="020B0302020104020203" pitchFamily="34" charset="0"/>
                <a:cs typeface="Calibri"/>
              </a:rPr>
              <a:t>Sea levels in Bangladesh are predicted to rise by up to </a:t>
            </a:r>
            <a:r>
              <a:rPr lang="en-US" sz="1800" b="1" dirty="0">
                <a:solidFill>
                  <a:schemeClr val="accent3"/>
                </a:solidFill>
                <a:latin typeface="Gill Sans Nova Light" panose="020B0302020104020203" pitchFamily="34" charset="0"/>
                <a:cs typeface="Calibri"/>
              </a:rPr>
              <a:t>0.30</a:t>
            </a:r>
            <a:r>
              <a:rPr lang="en-US" sz="1800" dirty="0">
                <a:solidFill>
                  <a:schemeClr val="accent3"/>
                </a:solidFill>
                <a:latin typeface="Gill Sans Nova Light" panose="020B0302020104020203" pitchFamily="34" charset="0"/>
                <a:cs typeface="Calibri"/>
              </a:rPr>
              <a:t> meter's by </a:t>
            </a:r>
            <a:r>
              <a:rPr lang="en-US" sz="1800" b="1" dirty="0">
                <a:solidFill>
                  <a:schemeClr val="accent3"/>
                </a:solidFill>
                <a:latin typeface="Gill Sans Nova Light" panose="020B0302020104020203" pitchFamily="34" charset="0"/>
                <a:cs typeface="Calibri"/>
              </a:rPr>
              <a:t>2050</a:t>
            </a:r>
            <a:r>
              <a:rPr lang="en-US" sz="1800" dirty="0">
                <a:solidFill>
                  <a:schemeClr val="accent3"/>
                </a:solidFill>
                <a:latin typeface="Gill Sans Nova Light" panose="020B0302020104020203" pitchFamily="34" charset="0"/>
                <a:cs typeface="Calibri"/>
              </a:rPr>
              <a:t>, resulting in the displacement of 0.9 million people, </a:t>
            </a:r>
          </a:p>
          <a:p>
            <a:pPr algn="just">
              <a:lnSpc>
                <a:spcPct val="100000"/>
              </a:lnSpc>
            </a:pPr>
            <a:r>
              <a:rPr lang="en-US" sz="1800" dirty="0">
                <a:solidFill>
                  <a:schemeClr val="accent3"/>
                </a:solidFill>
                <a:latin typeface="Gill Sans Nova Light" panose="020B0302020104020203" pitchFamily="34" charset="0"/>
                <a:cs typeface="Calibri"/>
              </a:rPr>
              <a:t>and by up to </a:t>
            </a:r>
            <a:r>
              <a:rPr lang="en-US" sz="1800" b="1" dirty="0">
                <a:solidFill>
                  <a:schemeClr val="accent3"/>
                </a:solidFill>
                <a:latin typeface="Gill Sans Nova Light" panose="020B0302020104020203" pitchFamily="34" charset="0"/>
                <a:cs typeface="Calibri"/>
              </a:rPr>
              <a:t>0.74 </a:t>
            </a:r>
            <a:r>
              <a:rPr lang="en-US" sz="1800" dirty="0">
                <a:solidFill>
                  <a:schemeClr val="accent3"/>
                </a:solidFill>
                <a:latin typeface="Gill Sans Nova Light" panose="020B0302020104020203" pitchFamily="34" charset="0"/>
                <a:cs typeface="Calibri"/>
              </a:rPr>
              <a:t>meter's by </a:t>
            </a:r>
            <a:r>
              <a:rPr lang="en-US" sz="1800" b="1" dirty="0">
                <a:solidFill>
                  <a:schemeClr val="accent3"/>
                </a:solidFill>
                <a:latin typeface="Gill Sans Nova Light" panose="020B0302020104020203" pitchFamily="34" charset="0"/>
                <a:cs typeface="Calibri"/>
              </a:rPr>
              <a:t>2100</a:t>
            </a:r>
            <a:r>
              <a:rPr lang="en-US" sz="1800" dirty="0">
                <a:solidFill>
                  <a:schemeClr val="accent3"/>
                </a:solidFill>
                <a:latin typeface="Gill Sans Nova Light" panose="020B0302020104020203" pitchFamily="34" charset="0"/>
                <a:cs typeface="Calibri"/>
              </a:rPr>
              <a:t>, resulting in the displacement of </a:t>
            </a:r>
            <a:r>
              <a:rPr lang="en-US" sz="1800" b="1" dirty="0">
                <a:solidFill>
                  <a:schemeClr val="accent3"/>
                </a:solidFill>
                <a:latin typeface="Gill Sans Nova Light" panose="020B0302020104020203" pitchFamily="34" charset="0"/>
                <a:cs typeface="Calibri"/>
              </a:rPr>
              <a:t>2.1</a:t>
            </a:r>
            <a:r>
              <a:rPr lang="en-US" sz="1800" dirty="0">
                <a:solidFill>
                  <a:schemeClr val="accent3"/>
                </a:solidFill>
                <a:latin typeface="Gill Sans Nova Light" panose="020B0302020104020203" pitchFamily="34" charset="0"/>
                <a:cs typeface="Calibri"/>
              </a:rPr>
              <a:t> million people. </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401271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p:txBody>
          <a:bodyPr/>
          <a:lstStyle/>
          <a:p>
            <a:r>
              <a:rPr lang="en-US" dirty="0"/>
              <a:t>Quarterly performance</a:t>
            </a:r>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dirty="0"/>
              <a:t>Natural Disaster in Bangladesh (1980-2010)</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 name="Picture 6">
            <a:extLst>
              <a:ext uri="{FF2B5EF4-FFF2-40B4-BE49-F238E27FC236}">
                <a16:creationId xmlns:a16="http://schemas.microsoft.com/office/drawing/2014/main" id="{3E53B673-00A6-C534-3F98-21F31D66E49C}"/>
              </a:ext>
            </a:extLst>
          </p:cNvPr>
          <p:cNvPicPr>
            <a:picLocks noChangeAspect="1"/>
          </p:cNvPicPr>
          <p:nvPr/>
        </p:nvPicPr>
        <p:blipFill>
          <a:blip r:embed="rId2"/>
          <a:stretch>
            <a:fillRect/>
          </a:stretch>
        </p:blipFill>
        <p:spPr>
          <a:xfrm>
            <a:off x="838200" y="103467"/>
            <a:ext cx="10421471" cy="6252883"/>
          </a:xfrm>
          <a:prstGeom prst="rect">
            <a:avLst/>
          </a:prstGeom>
        </p:spPr>
      </p:pic>
    </p:spTree>
    <p:extLst>
      <p:ext uri="{BB962C8B-B14F-4D97-AF65-F5344CB8AC3E}">
        <p14:creationId xmlns:p14="http://schemas.microsoft.com/office/powerpoint/2010/main" val="941015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5262283" y="430306"/>
            <a:ext cx="5576047" cy="932328"/>
          </a:xfrm>
        </p:spPr>
        <p:txBody>
          <a:bodyPr>
            <a:normAutofit/>
          </a:bodyPr>
          <a:lstStyle/>
          <a:p>
            <a:pPr marL="0" indent="0" algn="just">
              <a:buNone/>
            </a:pPr>
            <a:r>
              <a:rPr lang="en-US" sz="4400" dirty="0"/>
              <a:t>Impacts on people </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I</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5136776" y="1622612"/>
            <a:ext cx="6218612" cy="4975412"/>
          </a:xfrm>
        </p:spPr>
        <p:txBody>
          <a:bodyPr>
            <a:normAutofit fontScale="92500" lnSpcReduction="10000"/>
          </a:bodyPr>
          <a:lstStyle/>
          <a:p>
            <a:pPr marL="342900" indent="-342900" algn="just">
              <a:buFont typeface="+mj-lt"/>
              <a:buAutoNum type="arabicPeriod"/>
            </a:pPr>
            <a:r>
              <a:rPr lang="en-US" sz="1800" b="1" dirty="0"/>
              <a:t>Economic impacts :</a:t>
            </a:r>
          </a:p>
          <a:p>
            <a:pPr marL="0" indent="0" algn="just">
              <a:buNone/>
            </a:pPr>
            <a:r>
              <a:rPr lang="en-US" sz="1800" b="0" i="0" dirty="0">
                <a:solidFill>
                  <a:srgbClr val="202122"/>
                </a:solidFill>
                <a:effectLst/>
              </a:rPr>
              <a:t>The </a:t>
            </a:r>
            <a:r>
              <a:rPr lang="en-US" sz="1800" i="0" dirty="0">
                <a:solidFill>
                  <a:srgbClr val="202122"/>
                </a:solidFill>
                <a:effectLst/>
              </a:rPr>
              <a:t>economic impacts of climate change </a:t>
            </a:r>
            <a:r>
              <a:rPr lang="en-US" sz="1800" b="0" i="0" dirty="0">
                <a:solidFill>
                  <a:srgbClr val="202122"/>
                </a:solidFill>
                <a:effectLst/>
              </a:rPr>
              <a:t>vary geographically and are difficult to forecast exactly. Researchers have warned that current economic, may seriously underestimate the effects of climate change and point to the need for new models that give a more accurate picture of potential damages.</a:t>
            </a:r>
            <a:endParaRPr lang="en-US" sz="1800" b="1" dirty="0"/>
          </a:p>
          <a:p>
            <a:pPr marL="0" indent="0" algn="just">
              <a:buNone/>
            </a:pPr>
            <a:r>
              <a:rPr lang="en-US" sz="1800" b="1" dirty="0"/>
              <a:t>2.  Agriculture :</a:t>
            </a:r>
          </a:p>
          <a:p>
            <a:pPr marL="0" indent="0" algn="just">
              <a:buNone/>
            </a:pPr>
            <a:r>
              <a:rPr lang="en-US" sz="1800" b="0" i="0" dirty="0">
                <a:solidFill>
                  <a:srgbClr val="202124"/>
                </a:solidFill>
                <a:effectLst/>
              </a:rPr>
              <a:t>Climate change can </a:t>
            </a:r>
            <a:r>
              <a:rPr lang="en-US" sz="1800" i="0" dirty="0">
                <a:solidFill>
                  <a:srgbClr val="202124"/>
                </a:solidFill>
                <a:effectLst/>
              </a:rPr>
              <a:t>disrupt food availability, reduce access to food, and affect food quality. </a:t>
            </a:r>
            <a:r>
              <a:rPr lang="en-US" sz="1800" b="0" i="0" dirty="0">
                <a:solidFill>
                  <a:srgbClr val="202124"/>
                </a:solidFill>
                <a:effectLst/>
              </a:rPr>
              <a:t>For example, projected increases in temperatures, changes in precipitation patterns, changes in extreme weather events, and reductions in water availability may all result in reduced agricultural productivity.</a:t>
            </a:r>
            <a:endParaRPr lang="en-US" sz="1800" b="1" dirty="0"/>
          </a:p>
          <a:p>
            <a:pPr marL="342900" indent="-342900" algn="just">
              <a:buAutoNum type="arabicPeriod" startAt="3"/>
            </a:pPr>
            <a:r>
              <a:rPr lang="en-US" sz="1800" b="1" dirty="0"/>
              <a:t>Impacts on migration :</a:t>
            </a:r>
          </a:p>
          <a:p>
            <a:pPr marL="0" indent="0" algn="just">
              <a:buNone/>
            </a:pPr>
            <a:r>
              <a:rPr lang="en-US" sz="1900" b="0" i="0" dirty="0">
                <a:solidFill>
                  <a:srgbClr val="202124"/>
                </a:solidFill>
                <a:effectLst/>
              </a:rPr>
              <a:t>Climate change, an increasingly potent driver of migration, continue to compel millions of people to leave their homes every year. The latest Groundswell report</a:t>
            </a:r>
            <a:r>
              <a:rPr lang="en-US" sz="1900" b="0" i="0" baseline="30000" dirty="0">
                <a:solidFill>
                  <a:srgbClr val="202124"/>
                </a:solidFill>
                <a:effectLst/>
              </a:rPr>
              <a:t>1</a:t>
            </a:r>
            <a:r>
              <a:rPr lang="en-US" sz="1900" b="0" i="0" dirty="0">
                <a:solidFill>
                  <a:srgbClr val="202124"/>
                </a:solidFill>
                <a:effectLst/>
              </a:rPr>
              <a:t> released by the World Bank finds that </a:t>
            </a:r>
            <a:r>
              <a:rPr lang="en-US" sz="1900" i="0" dirty="0">
                <a:solidFill>
                  <a:srgbClr val="202124"/>
                </a:solidFill>
                <a:effectLst/>
              </a:rPr>
              <a:t>climate change could force </a:t>
            </a:r>
            <a:r>
              <a:rPr lang="en-US" sz="1900" b="1" i="0" dirty="0">
                <a:solidFill>
                  <a:srgbClr val="202124"/>
                </a:solidFill>
                <a:effectLst/>
              </a:rPr>
              <a:t>216</a:t>
            </a:r>
            <a:r>
              <a:rPr lang="en-US" sz="1900" i="0" dirty="0">
                <a:solidFill>
                  <a:srgbClr val="202124"/>
                </a:solidFill>
                <a:effectLst/>
              </a:rPr>
              <a:t> million people across six world regions</a:t>
            </a:r>
            <a:r>
              <a:rPr lang="en-US" sz="1900" i="0" baseline="30000" dirty="0">
                <a:solidFill>
                  <a:srgbClr val="202124"/>
                </a:solidFill>
                <a:effectLst/>
              </a:rPr>
              <a:t>2</a:t>
            </a:r>
            <a:r>
              <a:rPr lang="en-US" sz="1900" i="0" dirty="0">
                <a:solidFill>
                  <a:srgbClr val="202124"/>
                </a:solidFill>
                <a:effectLst/>
              </a:rPr>
              <a:t> to move within their countries by </a:t>
            </a:r>
            <a:r>
              <a:rPr lang="en-US" sz="1900" b="1" i="0" dirty="0">
                <a:solidFill>
                  <a:srgbClr val="202124"/>
                </a:solidFill>
                <a:effectLst/>
              </a:rPr>
              <a:t>2050</a:t>
            </a:r>
            <a:endParaRPr lang="en-US" sz="1900" b="1" dirty="0"/>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3647251677"/>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{6460E16B-AD6C-42DC-BEB8-479A61D518A3}tf56410444_win32</Template>
  <TotalTime>164</TotalTime>
  <Words>1006</Words>
  <Application>Microsoft Office PowerPoint</Application>
  <PresentationFormat>Widescreen</PresentationFormat>
  <Paragraphs>105</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Baskerville</vt:lpstr>
      <vt:lpstr>Baskerville Old Face</vt:lpstr>
      <vt:lpstr>Calibri</vt:lpstr>
      <vt:lpstr>Gill Sans Light</vt:lpstr>
      <vt:lpstr>Gill Sans Nova</vt:lpstr>
      <vt:lpstr>Gill Sans Nova Light</vt:lpstr>
      <vt:lpstr>Wingdings</vt:lpstr>
      <vt:lpstr>Office Theme</vt:lpstr>
      <vt:lpstr>Climate change Bangladesh part </vt:lpstr>
      <vt:lpstr>Meet Our Team</vt:lpstr>
      <vt:lpstr>Table of contents</vt:lpstr>
      <vt:lpstr>Climate change is no longer some far-off problem; it is happening here, it is happening now.</vt:lpstr>
      <vt:lpstr>Introduction</vt:lpstr>
      <vt:lpstr>Effect of climate change on Bangladesh</vt:lpstr>
      <vt:lpstr>Impacts on the natural environment </vt:lpstr>
      <vt:lpstr>Quarterly performance</vt:lpstr>
      <vt:lpstr>Impacts on people </vt:lpstr>
      <vt:lpstr>Mitigation and adaptation </vt:lpstr>
      <vt:lpstr>Society and culture </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Bangladesh part</dc:title>
  <dc:creator>Mehedi Hasan</dc:creator>
  <cp:lastModifiedBy>amit kumar</cp:lastModifiedBy>
  <cp:revision>3</cp:revision>
  <dcterms:created xsi:type="dcterms:W3CDTF">2022-11-14T17:40:16Z</dcterms:created>
  <dcterms:modified xsi:type="dcterms:W3CDTF">2022-11-15T13:38:21Z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